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35" r:id="rId5"/>
    <p:sldId id="337" r:id="rId6"/>
    <p:sldId id="349" r:id="rId7"/>
    <p:sldId id="338" r:id="rId8"/>
    <p:sldId id="350" r:id="rId9"/>
    <p:sldId id="351" r:id="rId10"/>
    <p:sldId id="352" r:id="rId11"/>
    <p:sldId id="353" r:id="rId12"/>
    <p:sldId id="354" r:id="rId13"/>
    <p:sldId id="355" r:id="rId14"/>
    <p:sldId id="358" r:id="rId15"/>
    <p:sldId id="357" r:id="rId16"/>
    <p:sldId id="356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47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394" autoAdjust="0"/>
  </p:normalViewPr>
  <p:slideViewPr>
    <p:cSldViewPr snapToGrid="0">
      <p:cViewPr>
        <p:scale>
          <a:sx n="50" d="100"/>
          <a:sy n="50" d="100"/>
        </p:scale>
        <p:origin x="1272" y="80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608A2FC-94EB-4E78-A22A-4C048CB24776}" type="datetime1">
              <a:rPr lang="pt-BR" smtClean="0"/>
              <a:t>16/01/2025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9E9D563E-BCB2-465B-8A3C-AC86CE64F69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D503E83-D289-449C-983E-79AA9113407F}" type="datetime1">
              <a:rPr lang="pt-BR" smtClean="0"/>
              <a:pPr/>
              <a:t>16/01/2025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880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0805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1991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4263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395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68568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2763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7174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03049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0475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00623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58827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979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95657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5389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13222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02921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8146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412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8048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4010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4759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855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638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pt-BR" sz="4000" b="1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 </a:t>
            </a:r>
          </a:p>
          <a:p>
            <a:pPr lvl="3" rtl="0"/>
            <a:r>
              <a:rPr lang="pt-BR"/>
              <a:t>Quarto nível </a:t>
            </a:r>
          </a:p>
          <a:p>
            <a:pPr lvl="4" rtl="0"/>
            <a:r>
              <a:rPr lang="pt-BR"/>
              <a:t>Quinto nível </a:t>
            </a:r>
          </a:p>
          <a:p>
            <a:pPr lvl="0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815" name="Gru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 </a:t>
            </a:r>
          </a:p>
          <a:p>
            <a:pPr lvl="3" rtl="0"/>
            <a:r>
              <a:rPr lang="pt-BR"/>
              <a:t>Quarto nível </a:t>
            </a:r>
          </a:p>
          <a:p>
            <a:pPr lvl="4" rtl="0"/>
            <a:r>
              <a:rPr lang="pt-BR"/>
              <a:t>Quinto nível </a:t>
            </a:r>
          </a:p>
          <a:p>
            <a:pPr lvl="0"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Título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800"/>
            </a:lvl1pPr>
            <a:lvl2pPr marL="457200" indent="0">
              <a:buNone/>
              <a:defRPr lang="pt-BR" sz="2400"/>
            </a:lvl2pPr>
            <a:lvl3pPr marL="914400" indent="0">
              <a:buNone/>
              <a:defRPr lang="pt-BR" sz="2000"/>
            </a:lvl3pPr>
            <a:lvl4pPr marL="1371600" indent="0">
              <a:buNone/>
              <a:defRPr lang="pt-BR" sz="1800"/>
            </a:lvl4pPr>
            <a:lvl5pPr marL="1828800" indent="0">
              <a:buNone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pt-BR" sz="2800"/>
            </a:lvl1pPr>
            <a:lvl2pPr marL="457200" indent="0">
              <a:lnSpc>
                <a:spcPts val="2400"/>
              </a:lnSpc>
              <a:buNone/>
              <a:defRPr lang="pt-BR" sz="2000"/>
            </a:lvl2pPr>
            <a:lvl3pPr marL="914400" indent="0">
              <a:lnSpc>
                <a:spcPts val="2400"/>
              </a:lnSpc>
              <a:buNone/>
              <a:defRPr lang="pt-BR" sz="2000"/>
            </a:lvl3pPr>
            <a:lvl4pPr marL="1371600" indent="0">
              <a:lnSpc>
                <a:spcPts val="2400"/>
              </a:lnSpc>
              <a:buNone/>
              <a:defRPr lang="pt-BR" sz="2000"/>
            </a:lvl4pPr>
            <a:lvl5pPr marL="1828800" indent="0">
              <a:lnSpc>
                <a:spcPts val="2400"/>
              </a:lnSpc>
              <a:buNone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  <a:lvl6pPr marL="1600200">
              <a:defRPr lang="pt-BR"/>
            </a:lvl6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4" rtl="0"/>
            <a:r>
              <a:rPr lang="pt-BR"/>
              <a:t>Quarto nível</a:t>
            </a:r>
          </a:p>
          <a:p>
            <a:pPr lvl="5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pt-BR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pt-BR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pt-BR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pt-BR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 do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pt-BR"/>
            </a:lvl1pPr>
            <a:lvl2pPr>
              <a:spcBef>
                <a:spcPts val="0"/>
              </a:spcBef>
              <a:spcAft>
                <a:spcPts val="600"/>
              </a:spcAft>
              <a:defRPr lang="pt-BR"/>
            </a:lvl2pPr>
            <a:lvl3pPr>
              <a:spcBef>
                <a:spcPts val="0"/>
              </a:spcBef>
              <a:spcAft>
                <a:spcPts val="600"/>
              </a:spcAft>
              <a:defRPr lang="pt-BR"/>
            </a:lvl3pPr>
            <a:lvl4pPr>
              <a:spcBef>
                <a:spcPts val="0"/>
              </a:spcBef>
              <a:spcAft>
                <a:spcPts val="600"/>
              </a:spcAft>
              <a:defRPr lang="pt-BR" sz="2000"/>
            </a:lvl4pPr>
            <a:lvl5pPr>
              <a:spcBef>
                <a:spcPts val="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09A2FCB-101B-834C-CCC8-FF8B8A18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68"/>
            <a:ext cx="6718300" cy="68580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CCA39A85-A7FB-E2E5-859E-77B1243B3568}"/>
              </a:ext>
            </a:extLst>
          </p:cNvPr>
          <p:cNvSpPr txBox="1">
            <a:spLocks/>
          </p:cNvSpPr>
          <p:nvPr/>
        </p:nvSpPr>
        <p:spPr>
          <a:xfrm>
            <a:off x="8382000" y="5596205"/>
            <a:ext cx="364236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1600" b="0" i="1" dirty="0">
                <a:solidFill>
                  <a:srgbClr val="002060"/>
                </a:solidFill>
                <a:latin typeface="CAIXA Std" panose="020B0603020204030204" pitchFamily="34" charset="0"/>
              </a:rPr>
              <a:t>Por Thaisa </a:t>
            </a:r>
            <a:r>
              <a:rPr lang="pt-BR" sz="1600" b="0" i="1" dirty="0" err="1">
                <a:solidFill>
                  <a:srgbClr val="002060"/>
                </a:solidFill>
                <a:latin typeface="CAIXA Std" panose="020B0603020204030204" pitchFamily="34" charset="0"/>
              </a:rPr>
              <a:t>abintes</a:t>
            </a:r>
            <a:endParaRPr lang="pt-BR" sz="1600" b="0" i="1" dirty="0">
              <a:solidFill>
                <a:srgbClr val="002060"/>
              </a:solidFill>
              <a:latin typeface="CAIXA Std" panose="020B0603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0351" y="2166486"/>
            <a:ext cx="7799769" cy="20693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sz="3600" dirty="0">
                <a:solidFill>
                  <a:srgbClr val="002060"/>
                </a:solidFill>
                <a:latin typeface="CAIXA Std" panose="020B0603020204030204" pitchFamily="34" charset="0"/>
              </a:rPr>
              <a:t>13 DICAS PRÁTICAS</a:t>
            </a:r>
            <a:br>
              <a:rPr lang="pt-BR" sz="3600" dirty="0">
                <a:solidFill>
                  <a:srgbClr val="002060"/>
                </a:solidFill>
                <a:latin typeface="CAIXA Std" panose="020B0603020204030204" pitchFamily="34" charset="0"/>
              </a:rPr>
            </a:br>
            <a:br>
              <a:rPr lang="pt-BR" sz="3600" dirty="0">
                <a:solidFill>
                  <a:srgbClr val="002060"/>
                </a:solidFill>
                <a:latin typeface="CAIXA Std" panose="020B0603020204030204" pitchFamily="34" charset="0"/>
              </a:rPr>
            </a:br>
            <a:r>
              <a:rPr lang="pt-BR" sz="2000" b="0" dirty="0">
                <a:solidFill>
                  <a:srgbClr val="002060"/>
                </a:solidFill>
                <a:latin typeface="CAIXA Std" panose="020B0603020204030204" pitchFamily="34" charset="0"/>
              </a:rPr>
              <a:t>sobre gerenciamento DE PROJETOS de Tecnologia</a:t>
            </a:r>
          </a:p>
        </p:txBody>
      </p:sp>
      <p:pic>
        <p:nvPicPr>
          <p:cNvPr id="12" name="Imagem 11" descr="Uma imagem contendo Interface gráfica do usuário">
            <a:extLst>
              <a:ext uri="{FF2B5EF4-FFF2-40B4-BE49-F238E27FC236}">
                <a16:creationId xmlns:a16="http://schemas.microsoft.com/office/drawing/2014/main" id="{BE22809E-516B-2481-5CDA-27D9E16A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4607"/>
            <a:ext cx="5505249" cy="550524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Monte um Time Alinhado</a:t>
            </a:r>
          </a:p>
        </p:txBody>
      </p:sp>
      <p:pic>
        <p:nvPicPr>
          <p:cNvPr id="4" name="Imagem 3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AF3AECE6-4C5D-2BEE-7A11-089F40D0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749300"/>
            <a:ext cx="5359400" cy="535940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03298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290DC8C-000B-E4C2-D2D8-1860EF458FD9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798320"/>
            <a:ext cx="8842249" cy="324434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Reúna uma equipe com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habilidades complementares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 alinhada aos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objetivos do projeto.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b="1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Certifique-se de que todos entendam seus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papéis e responsabilidades,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promovendo um ambiente de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 colaboração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confiança. </a:t>
            </a: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</p:txBody>
      </p:sp>
      <p:pic>
        <p:nvPicPr>
          <p:cNvPr id="5" name="Imagem 4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18822589-4EFF-2384-D62D-E6689934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80" y="-30036"/>
            <a:ext cx="6626860" cy="662686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245013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0" y="176784"/>
            <a:ext cx="70835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Invista em Ferramentas Adequadas</a:t>
            </a:r>
          </a:p>
        </p:txBody>
      </p:sp>
      <p:pic>
        <p:nvPicPr>
          <p:cNvPr id="4" name="Imagem 3" descr="Mulher posando para foto em frente a palco com luzes azuis&#10;&#10;Descrição gerada automaticamente">
            <a:extLst>
              <a:ext uri="{FF2B5EF4-FFF2-40B4-BE49-F238E27FC236}">
                <a16:creationId xmlns:a16="http://schemas.microsoft.com/office/drawing/2014/main" id="{4A004253-B499-C96A-C145-C414F269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" y="1042670"/>
            <a:ext cx="4925060" cy="492506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30052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A3986E5-99B5-987C-8FF4-C96D95B0C8BC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3111" y="1767840"/>
            <a:ext cx="8842249" cy="4236720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Escolha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ferramentas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que facilitem o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gerenciamento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de tarefas, comunicação e acompanhamento do progresso.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Garanta que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todos os membros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da equipe estejam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treinados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para usá-las de maneira eficaz.</a:t>
            </a:r>
          </a:p>
        </p:txBody>
      </p:sp>
      <p:pic>
        <p:nvPicPr>
          <p:cNvPr id="5" name="Imagem 4" descr="Mulher posando para foto em frente a palco com luzes azuis&#10;&#10;Descrição gerada automaticamente">
            <a:extLst>
              <a:ext uri="{FF2B5EF4-FFF2-40B4-BE49-F238E27FC236}">
                <a16:creationId xmlns:a16="http://schemas.microsoft.com/office/drawing/2014/main" id="{450F4459-0F0B-7D9B-3D0B-4C66CEA0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8770" y="16764"/>
            <a:ext cx="6871716" cy="6871716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157172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Planeje Sprints Realistas</a:t>
            </a:r>
          </a:p>
        </p:txBody>
      </p:sp>
      <p:pic>
        <p:nvPicPr>
          <p:cNvPr id="4" name="Imagem 3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61C5D725-C675-5A83-34C9-C9976A00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004656"/>
            <a:ext cx="4587240" cy="5177631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44768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AC3B5CC-C010-8E3D-A829-A9C72AD46622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351" y="1798319"/>
            <a:ext cx="8842249" cy="3257233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Divida o projeto em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ciclos curtos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(sprints) com objetivos claros e alcançáveis. 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Certifique-se de que as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tarefas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alocadas para cada sprint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são realistas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em termos de prazo e recursos disponíveis, evitando sobrecarga da equipe.</a:t>
            </a:r>
          </a:p>
        </p:txBody>
      </p:sp>
      <p:pic>
        <p:nvPicPr>
          <p:cNvPr id="5" name="Imagem 4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0C89EA0D-E9C3-A247-4CE9-68C86C13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093" y="-131953"/>
            <a:ext cx="6309814" cy="7121905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150499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0" y="176784"/>
            <a:ext cx="70835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Monitore Indicadores de Desempenho</a:t>
            </a:r>
          </a:p>
        </p:txBody>
      </p:sp>
      <p:pic>
        <p:nvPicPr>
          <p:cNvPr id="4" name="Imagem 3" descr="Mulher posando para foto&#10;&#10;Descrição gerada automaticamente">
            <a:extLst>
              <a:ext uri="{FF2B5EF4-FFF2-40B4-BE49-F238E27FC236}">
                <a16:creationId xmlns:a16="http://schemas.microsoft.com/office/drawing/2014/main" id="{1FE50267-CD12-ED39-9913-325AF3BB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975360"/>
            <a:ext cx="4684776" cy="4684776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0290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81AB46-43BC-1FFB-5989-EA31BC31F9DE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3631" y="1783080"/>
            <a:ext cx="8842249" cy="4236720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Acompanhe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métricas-chave, como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custo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,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prazo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,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qualidade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satisfação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do cliente, para avaliar o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progresso do projeto.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Use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dashboards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relatórios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periódicos para tomar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decisões baseadas em dados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 ajustar estratégias quando necessário.</a:t>
            </a:r>
          </a:p>
        </p:txBody>
      </p:sp>
      <p:pic>
        <p:nvPicPr>
          <p:cNvPr id="6" name="Imagem 5" descr="Mulher posando para foto&#10;&#10;Descrição gerada automaticamente">
            <a:extLst>
              <a:ext uri="{FF2B5EF4-FFF2-40B4-BE49-F238E27FC236}">
                <a16:creationId xmlns:a16="http://schemas.microsoft.com/office/drawing/2014/main" id="{4A7680F0-FFDF-A6E8-BC33-A41A45B0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7768" y="0"/>
            <a:ext cx="6840982" cy="6840982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34825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Gerencie Riscos Proativamente</a:t>
            </a:r>
          </a:p>
        </p:txBody>
      </p:sp>
      <p:pic>
        <p:nvPicPr>
          <p:cNvPr id="4" name="Imagem 3" descr="Mulher falando no microfone&#10;&#10;Descrição gerada automaticamente com confiança média">
            <a:extLst>
              <a:ext uri="{FF2B5EF4-FFF2-40B4-BE49-F238E27FC236}">
                <a16:creationId xmlns:a16="http://schemas.microsoft.com/office/drawing/2014/main" id="{68603D52-AA52-C9C7-A0EE-65B79EC0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089660"/>
            <a:ext cx="4678680" cy="467868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424623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151" y="1874520"/>
            <a:ext cx="8842249" cy="324434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Identifique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os principais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riscos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do projeto no início e revise-os regularmente. 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Crie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planos de contingência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para minimizar impactos negativos e mantenha a equipe preparada para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lidar com imprevistos.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9DA014-727B-5724-F18A-80BA1CE94BCE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falando no microfone&#10;&#10;Descrição gerada automaticamente com confiança média">
            <a:extLst>
              <a:ext uri="{FF2B5EF4-FFF2-40B4-BE49-F238E27FC236}">
                <a16:creationId xmlns:a16="http://schemas.microsoft.com/office/drawing/2014/main" id="{2EBBB551-2123-D8D5-05C5-F7207406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233" y="-107728"/>
            <a:ext cx="7073455" cy="7073455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1953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Defina Objetivos Claros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FD3375B1-BDAB-3798-231A-8EDB4B89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06" y="420624"/>
            <a:ext cx="4522846" cy="6057125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680" y="237744"/>
            <a:ext cx="70835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Documente Todo o Processo</a:t>
            </a:r>
          </a:p>
        </p:txBody>
      </p:sp>
      <p:pic>
        <p:nvPicPr>
          <p:cNvPr id="4" name="Imagem 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80D3322-84E5-D251-205B-90F39AA48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6" r="2325"/>
          <a:stretch/>
        </p:blipFill>
        <p:spPr>
          <a:xfrm>
            <a:off x="426720" y="1264987"/>
            <a:ext cx="5295108" cy="4328026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288725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5A491E7-837F-EFFC-8CF0-B3508D7D559B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6ABE7FD2-6984-1A84-51A2-350953CF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6" r="2325"/>
          <a:stretch/>
        </p:blipFill>
        <p:spPr>
          <a:xfrm>
            <a:off x="-4937302" y="68580"/>
            <a:ext cx="8222588" cy="6720840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395" y="1442593"/>
            <a:ext cx="8842249" cy="4236720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Registre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as principais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decisões, mudanças e aprendizados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ao longo do projeto. Isso facilita a rastreabilidade, melhora a comunicação e serve como base para projetos futuros.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Utilize um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repositório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centralizado para armazenar essas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4287841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20624"/>
            <a:ext cx="6431280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Faça Retrospectivas Frequentes</a:t>
            </a:r>
          </a:p>
        </p:txBody>
      </p:sp>
      <p:pic>
        <p:nvPicPr>
          <p:cNvPr id="4" name="Imagem 3" descr="Pessoa posando para foto em frente a computador&#10;&#10;Descrição gerada automaticamente">
            <a:extLst>
              <a:ext uri="{FF2B5EF4-FFF2-40B4-BE49-F238E27FC236}">
                <a16:creationId xmlns:a16="http://schemas.microsoft.com/office/drawing/2014/main" id="{0A0A0FAB-6A6F-9E4E-A79D-C181F753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98600"/>
            <a:ext cx="4312920" cy="431292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29695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A4CC50D-AC6C-62D7-4FD6-28F7D7B3B6B6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828800"/>
            <a:ext cx="8842249" cy="324434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Promova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reuniões ao final de cada sprint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para discutir o que funcionou bem, o que pode ser melhorado e como ajustar processos futuros.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Use o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feedback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da equipe para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otimizar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a execução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do projeto.</a:t>
            </a:r>
          </a:p>
        </p:txBody>
      </p:sp>
      <p:pic>
        <p:nvPicPr>
          <p:cNvPr id="5" name="Imagem 4" descr="Pessoa posando para foto em frente a computador&#10;&#10;Descrição gerada automaticamente">
            <a:extLst>
              <a:ext uri="{FF2B5EF4-FFF2-40B4-BE49-F238E27FC236}">
                <a16:creationId xmlns:a16="http://schemas.microsoft.com/office/drawing/2014/main" id="{6F7E44ED-B543-BBB1-B674-743E3429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680" y="-177800"/>
            <a:ext cx="7157720" cy="715772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78551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0" y="268224"/>
            <a:ext cx="70835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Foque na Satisfação do Cliente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57954ED6-AF26-04E9-AAEC-71D6CBDC9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6" r="1178"/>
          <a:stretch/>
        </p:blipFill>
        <p:spPr>
          <a:xfrm>
            <a:off x="159634" y="396240"/>
            <a:ext cx="4503806" cy="606552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264621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B2FA07D-31AE-5C64-8351-6C3C85FAA6BD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3551" y="1783080"/>
            <a:ext cx="8842249" cy="4236720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Certifique-se de que as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entregas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atendam ou superem as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expectativas do cliente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Mantenha uma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comunicação constante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com os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stakeholders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para entender suas necessidades e ajustar o projeto conforme necessário.</a:t>
            </a:r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D429FF49-35BD-B874-D6E3-42BAD5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6" r="1178"/>
          <a:stretch/>
        </p:blipFill>
        <p:spPr>
          <a:xfrm>
            <a:off x="-1709929" y="146477"/>
            <a:ext cx="4983480" cy="6711523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132084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20624"/>
            <a:ext cx="7757160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Adapte-se às Mudanças</a:t>
            </a:r>
            <a:b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</a:br>
            <a:endParaRPr lang="pt-BR" dirty="0">
              <a:solidFill>
                <a:srgbClr val="002060"/>
              </a:solidFill>
              <a:latin typeface="CAIXA Std" panose="020B0603020204030204" pitchFamily="34" charset="0"/>
            </a:endParaRPr>
          </a:p>
        </p:txBody>
      </p:sp>
      <p:pic>
        <p:nvPicPr>
          <p:cNvPr id="5" name="Imagem 4" descr="Uma imagem contendo Interface gráfica do usuário">
            <a:extLst>
              <a:ext uri="{FF2B5EF4-FFF2-40B4-BE49-F238E27FC236}">
                <a16:creationId xmlns:a16="http://schemas.microsoft.com/office/drawing/2014/main" id="{34930513-44B8-CB71-2873-40DFABA3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66" y="1212628"/>
            <a:ext cx="4471954" cy="443274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81956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9B23312-63BE-ECD2-3273-B896CBBC3EDC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4" name="Imagem 3" descr="Uma imagem contendo Interface gráfica do usuário">
            <a:extLst>
              <a:ext uri="{FF2B5EF4-FFF2-40B4-BE49-F238E27FC236}">
                <a16:creationId xmlns:a16="http://schemas.microsoft.com/office/drawing/2014/main" id="{57C930E4-7FA3-FA84-F323-1C839A8B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-198120"/>
            <a:ext cx="7272529" cy="727252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828800"/>
            <a:ext cx="8842249" cy="324434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flexibilidade é fundamental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em projetos de tecnologia.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Esteja preparado para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ajustar planos, prazos e prioridades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à medida que novas informações surgirem ou as circunstâncias mudarem, sem perder de vista os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objetivos principais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987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2EA9E65-CED2-2F0C-7D49-064614BB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09" y="0"/>
            <a:ext cx="11019811" cy="7148749"/>
          </a:xfrm>
          <a:prstGeom prst="rect">
            <a:avLst/>
          </a:prstGeom>
        </p:spPr>
      </p:pic>
      <p:pic>
        <p:nvPicPr>
          <p:cNvPr id="8" name="Imagem 7" descr="Desenho de uma mulher&#10;&#10;Descrição gerada automaticamente">
            <a:extLst>
              <a:ext uri="{FF2B5EF4-FFF2-40B4-BE49-F238E27FC236}">
                <a16:creationId xmlns:a16="http://schemas.microsoft.com/office/drawing/2014/main" id="{6BB80F09-35E4-8167-3FF2-F65B4C5D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19" y="1092324"/>
            <a:ext cx="3830616" cy="467335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3836" y="2348602"/>
            <a:ext cx="5757368" cy="2451544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 rtl="0"/>
            <a:r>
              <a:rPr lang="pt-BR" sz="2600" dirty="0">
                <a:solidFill>
                  <a:srgbClr val="002060"/>
                </a:solidFill>
              </a:rPr>
              <a:t>Thaisa Karine Abintes</a:t>
            </a:r>
          </a:p>
          <a:p>
            <a:pPr algn="ctr" rtl="0"/>
            <a:r>
              <a:rPr lang="pt-BR" sz="2600" dirty="0">
                <a:solidFill>
                  <a:srgbClr val="002060"/>
                </a:solidFill>
              </a:rPr>
              <a:t>UX </a:t>
            </a:r>
            <a:r>
              <a:rPr lang="pt-BR" sz="2600" dirty="0" err="1">
                <a:solidFill>
                  <a:srgbClr val="002060"/>
                </a:solidFill>
              </a:rPr>
              <a:t>Strategist</a:t>
            </a:r>
            <a:r>
              <a:rPr lang="pt-BR" sz="2600" dirty="0">
                <a:solidFill>
                  <a:srgbClr val="002060"/>
                </a:solidFill>
              </a:rPr>
              <a:t>/Project Manager</a:t>
            </a:r>
          </a:p>
          <a:p>
            <a:pPr algn="ctr" rtl="0"/>
            <a:r>
              <a:rPr lang="pt-BR" sz="2600" dirty="0">
                <a:solidFill>
                  <a:srgbClr val="002060"/>
                </a:solidFill>
              </a:rPr>
              <a:t>thaisa.abintes@caixa.gov.br</a:t>
            </a:r>
          </a:p>
          <a:p>
            <a:pPr algn="ctr" rtl="0"/>
            <a:r>
              <a:rPr lang="pt-BR" sz="2600" dirty="0">
                <a:solidFill>
                  <a:srgbClr val="002060"/>
                </a:solidFill>
              </a:rPr>
              <a:t>Jan/2025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309CF0-2343-DEAD-E0FF-3868C2E3B46B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 lnSpcReduction="10000"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Estabeleça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metas específicas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para o projeto e alinhe-as com os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objetivos estratégicos 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da organização.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Use a metodologia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SMART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(Específico, Mensurável, Atingível, Relevante e Temporal) para garantir que todos compreendam os resultados esperados e saibam como alcançá-los.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790AFFE-6C74-E26A-B060-1CC1B005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54" y="15240"/>
            <a:ext cx="4936981" cy="6611747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74805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35966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Priorize a Comunicação</a:t>
            </a:r>
          </a:p>
        </p:txBody>
      </p:sp>
      <p:pic>
        <p:nvPicPr>
          <p:cNvPr id="10" name="Imagem 9" descr="Mesa com computador e livros&#10;&#10;Descrição gerada automaticamente">
            <a:extLst>
              <a:ext uri="{FF2B5EF4-FFF2-40B4-BE49-F238E27FC236}">
                <a16:creationId xmlns:a16="http://schemas.microsoft.com/office/drawing/2014/main" id="{905700C6-8088-E9A3-A33A-0A323E29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16"/>
            <a:ext cx="6502400" cy="6502400"/>
          </a:xfrm>
          <a:prstGeom prst="rect">
            <a:avLst/>
          </a:prstGeom>
          <a:effectLst>
            <a:softEdge rad="444500"/>
          </a:effectLst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5" name="Imagem 4" descr="Mesa com computador e livros&#10;&#10;Descrição gerada automaticamente">
            <a:extLst>
              <a:ext uri="{FF2B5EF4-FFF2-40B4-BE49-F238E27FC236}">
                <a16:creationId xmlns:a16="http://schemas.microsoft.com/office/drawing/2014/main" id="{7551EE9B-27C2-A763-F67D-B4C8490C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4840" y="-263906"/>
            <a:ext cx="7385812" cy="7385812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2CE03E-7F48-B084-6E07-7C7A994882D2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4551" y="1264920"/>
            <a:ext cx="8324089" cy="3493008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Uma </a:t>
            </a:r>
            <a:r>
              <a:rPr lang="pt-BR" sz="2400" b="1" dirty="0">
                <a:solidFill>
                  <a:srgbClr val="002060"/>
                </a:solidFill>
                <a:latin typeface="CAIXA Std" panose="020B0603020204030204" pitchFamily="34" charset="0"/>
              </a:rPr>
              <a:t>comunicação</a:t>
            </a: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 </a:t>
            </a:r>
            <a:r>
              <a:rPr lang="pt-BR" sz="2400" b="1" dirty="0">
                <a:solidFill>
                  <a:srgbClr val="002060"/>
                </a:solidFill>
                <a:latin typeface="CAIXA Std" panose="020B0603020204030204" pitchFamily="34" charset="0"/>
              </a:rPr>
              <a:t>eficaz</a:t>
            </a: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 é essencial para o sucesso de qualquer projeto. </a:t>
            </a:r>
          </a:p>
          <a:p>
            <a:pPr marL="0" indent="0" rtl="0">
              <a:lnSpc>
                <a:spcPct val="120000"/>
              </a:lnSpc>
              <a:buNone/>
            </a:pPr>
            <a:endParaRPr lang="pt-BR" sz="24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Crie </a:t>
            </a:r>
            <a:r>
              <a:rPr lang="pt-BR" sz="2400" b="1" dirty="0">
                <a:solidFill>
                  <a:srgbClr val="002060"/>
                </a:solidFill>
                <a:latin typeface="CAIXA Std" panose="020B0603020204030204" pitchFamily="34" charset="0"/>
              </a:rPr>
              <a:t>canais claros </a:t>
            </a: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para o compartilhamento de informações, como reuniões diárias.</a:t>
            </a:r>
          </a:p>
          <a:p>
            <a:pPr marL="0" indent="0" rtl="0">
              <a:lnSpc>
                <a:spcPct val="120000"/>
              </a:lnSpc>
              <a:buNone/>
            </a:pPr>
            <a:endParaRPr lang="pt-BR" sz="24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Use </a:t>
            </a:r>
            <a:r>
              <a:rPr lang="pt-BR" sz="2400" b="1" dirty="0">
                <a:solidFill>
                  <a:srgbClr val="002060"/>
                </a:solidFill>
                <a:latin typeface="CAIXA Std" panose="020B0603020204030204" pitchFamily="34" charset="0"/>
              </a:rPr>
              <a:t>ferramentas de colaboração</a:t>
            </a:r>
            <a:r>
              <a:rPr lang="pt-BR" sz="2400" dirty="0">
                <a:solidFill>
                  <a:srgbClr val="002060"/>
                </a:solidFill>
                <a:latin typeface="CAIXA Std" panose="020B0603020204030204" pitchFamily="34" charset="0"/>
              </a:rPr>
              <a:t> para manter todos os stakeholders atualizados sobre o progresso e desafios do projeto.</a:t>
            </a:r>
          </a:p>
        </p:txBody>
      </p:sp>
    </p:spTree>
    <p:extLst>
      <p:ext uri="{BB962C8B-B14F-4D97-AF65-F5344CB8AC3E}">
        <p14:creationId xmlns:p14="http://schemas.microsoft.com/office/powerpoint/2010/main" val="278325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Use Métodos Ágeis</a:t>
            </a:r>
          </a:p>
        </p:txBody>
      </p:sp>
      <p:pic>
        <p:nvPicPr>
          <p:cNvPr id="4" name="Imagem 3" descr="Mulher sentada em frente a computador&#10;&#10;Descrição gerada automaticamente">
            <a:extLst>
              <a:ext uri="{FF2B5EF4-FFF2-40B4-BE49-F238E27FC236}">
                <a16:creationId xmlns:a16="http://schemas.microsoft.com/office/drawing/2014/main" id="{2BB73F59-461D-2463-EA91-F1B47C9D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805180"/>
            <a:ext cx="5247640" cy="5247640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101799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F1C7933-02BC-1123-4037-8865CD6EAFFF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1630680"/>
            <a:ext cx="8324089" cy="349300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Adote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frameworks ágeis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como Scrum ou </a:t>
            </a:r>
            <a:r>
              <a:rPr lang="pt-BR" sz="2600" dirty="0" err="1">
                <a:solidFill>
                  <a:srgbClr val="002060"/>
                </a:solidFill>
                <a:latin typeface="CAIXA Std" panose="020B0603020204030204" pitchFamily="34" charset="0"/>
              </a:rPr>
              <a:t>Kanban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para dividir o trabalho em ciclos curtos e iterativos.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Isso facilita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ajustes rápidos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, promove a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entrega contínua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de valor e garante que o projeto atenda às expectativas do cliente.</a:t>
            </a:r>
          </a:p>
        </p:txBody>
      </p:sp>
      <p:pic>
        <p:nvPicPr>
          <p:cNvPr id="5" name="Imagem 4" descr="Mulher sentada em frente a computador&#10;&#10;Descrição gerada automaticamente">
            <a:extLst>
              <a:ext uri="{FF2B5EF4-FFF2-40B4-BE49-F238E27FC236}">
                <a16:creationId xmlns:a16="http://schemas.microsoft.com/office/drawing/2014/main" id="{F806CE80-D44B-F99A-EBAD-0CD16F03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60" y="-223520"/>
            <a:ext cx="7305040" cy="7305040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179396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2060"/>
                </a:solidFill>
                <a:latin typeface="CAIXA Std" panose="020B0603020204030204" pitchFamily="34" charset="0"/>
              </a:rPr>
              <a:t>Gerencie o Escopo com Rigor</a:t>
            </a:r>
          </a:p>
        </p:txBody>
      </p:sp>
      <p:pic>
        <p:nvPicPr>
          <p:cNvPr id="4" name="Imagem 3" descr="Pessoa posando para foto em frente a janela&#10;&#10;Descrição gerada automaticamente">
            <a:extLst>
              <a:ext uri="{FF2B5EF4-FFF2-40B4-BE49-F238E27FC236}">
                <a16:creationId xmlns:a16="http://schemas.microsoft.com/office/drawing/2014/main" id="{27B0E67C-3EB0-7865-CA7B-0A89D3BE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1001268"/>
            <a:ext cx="4581652" cy="4581652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56742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C8FB9F0-43E2-3D1C-618D-9A93092016B7}"/>
              </a:ext>
            </a:extLst>
          </p:cNvPr>
          <p:cNvSpPr/>
          <p:nvPr/>
        </p:nvSpPr>
        <p:spPr>
          <a:xfrm>
            <a:off x="7970520" y="0"/>
            <a:ext cx="4678680" cy="71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D401201A-A99D-E276-3295-4E7F23CFA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2671" y="2072640"/>
            <a:ext cx="8324089" cy="349300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Evite a expansão descontrolada do escopo (</a:t>
            </a:r>
            <a:r>
              <a:rPr lang="pt-BR" sz="2600" dirty="0" err="1">
                <a:solidFill>
                  <a:srgbClr val="002060"/>
                </a:solidFill>
                <a:latin typeface="CAIXA Std" panose="020B0603020204030204" pitchFamily="34" charset="0"/>
              </a:rPr>
              <a:t>scope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</a:t>
            </a:r>
            <a:r>
              <a:rPr lang="pt-BR" sz="2600" dirty="0" err="1">
                <a:solidFill>
                  <a:srgbClr val="002060"/>
                </a:solidFill>
                <a:latin typeface="CAIXA Std" panose="020B0603020204030204" pitchFamily="34" charset="0"/>
              </a:rPr>
              <a:t>creep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) definindo claramente os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limites do projeto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desde o início. </a:t>
            </a:r>
          </a:p>
          <a:p>
            <a:pPr marL="0" indent="0" rtl="0">
              <a:lnSpc>
                <a:spcPct val="100000"/>
              </a:lnSpc>
              <a:buNone/>
            </a:pPr>
            <a:endParaRPr lang="pt-BR" sz="2600" dirty="0">
              <a:solidFill>
                <a:srgbClr val="002060"/>
              </a:solidFill>
              <a:latin typeface="CAIXA Std" panose="020B06030202040302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Utilize um </a:t>
            </a:r>
            <a:r>
              <a:rPr lang="pt-BR" sz="2600" b="1" dirty="0">
                <a:solidFill>
                  <a:srgbClr val="002060"/>
                </a:solidFill>
                <a:latin typeface="CAIXA Std" panose="020B0603020204030204" pitchFamily="34" charset="0"/>
              </a:rPr>
              <a:t>backlog bem estruturado</a:t>
            </a:r>
            <a:r>
              <a:rPr lang="pt-BR" sz="2600" dirty="0">
                <a:solidFill>
                  <a:srgbClr val="002060"/>
                </a:solidFill>
                <a:latin typeface="CAIXA Std" panose="020B0603020204030204" pitchFamily="34" charset="0"/>
              </a:rPr>
              <a:t> para organizar e priorizar as demandas, focando sempre nas entregas de maior impacto.</a:t>
            </a:r>
          </a:p>
        </p:txBody>
      </p:sp>
      <p:pic>
        <p:nvPicPr>
          <p:cNvPr id="5" name="Imagem 4" descr="Pessoa posando para foto em frente a janela&#10;&#10;Descrição gerada automaticamente">
            <a:extLst>
              <a:ext uri="{FF2B5EF4-FFF2-40B4-BE49-F238E27FC236}">
                <a16:creationId xmlns:a16="http://schemas.microsoft.com/office/drawing/2014/main" id="{947CC62C-5597-9536-7493-6A641198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750" y="-160020"/>
            <a:ext cx="7063740" cy="7063740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265680154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477_TF16411248_Win32" id="{E0B7C64D-E7E1-4555-8117-61C2A45FE039}" vid="{4C7C9429-2BC7-4AFE-A088-9B9FA8128CA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16c05727-aa75-4e4a-9b5f-8a80a1165891"/>
    <ds:schemaRef ds:uri="http://purl.org/dc/terms/"/>
    <ds:schemaRef ds:uri="http://schemas.microsoft.com/office/infopath/2007/PartnerControls"/>
    <ds:schemaRef ds:uri="230e9df3-be65-4c73-a93b-d1236ebd677e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{2F5FDA36-89C9-49A4-A01D-AD40BB7B06A7}tf16411248_win32</Template>
  <TotalTime>0</TotalTime>
  <Words>599</Words>
  <Application>Microsoft Office PowerPoint</Application>
  <PresentationFormat>Widescreen</PresentationFormat>
  <Paragraphs>105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Avenir Next LT Pro Light</vt:lpstr>
      <vt:lpstr>CAIXA Std</vt:lpstr>
      <vt:lpstr>Calibri</vt:lpstr>
      <vt:lpstr>Posterama</vt:lpstr>
      <vt:lpstr>Personalizado</vt:lpstr>
      <vt:lpstr>13 DICAS PRÁTICAS  sobre gerenciamento DE PROJETOS de Tecnologia</vt:lpstr>
      <vt:lpstr>Defina Objetivos Claros</vt:lpstr>
      <vt:lpstr>Apresentação do PowerPoint</vt:lpstr>
      <vt:lpstr>Priorize a Comunicação</vt:lpstr>
      <vt:lpstr>Apresentação do PowerPoint</vt:lpstr>
      <vt:lpstr>Use Métodos Ágeis</vt:lpstr>
      <vt:lpstr>Apresentação do PowerPoint</vt:lpstr>
      <vt:lpstr>Gerencie o Escopo com Rigor</vt:lpstr>
      <vt:lpstr>Apresentação do PowerPoint</vt:lpstr>
      <vt:lpstr>Monte um Time Alinhado</vt:lpstr>
      <vt:lpstr>Apresentação do PowerPoint</vt:lpstr>
      <vt:lpstr>Invista em Ferramentas Adequadas</vt:lpstr>
      <vt:lpstr>Apresentação do PowerPoint</vt:lpstr>
      <vt:lpstr>Planeje Sprints Realistas</vt:lpstr>
      <vt:lpstr>Apresentação do PowerPoint</vt:lpstr>
      <vt:lpstr>Monitore Indicadores de Desempenho</vt:lpstr>
      <vt:lpstr>Apresentação do PowerPoint</vt:lpstr>
      <vt:lpstr>Gerencie Riscos Proativamente</vt:lpstr>
      <vt:lpstr>Apresentação do PowerPoint</vt:lpstr>
      <vt:lpstr>Documente Todo o Processo</vt:lpstr>
      <vt:lpstr>Apresentação do PowerPoint</vt:lpstr>
      <vt:lpstr>Faça Retrospectivas Frequentes</vt:lpstr>
      <vt:lpstr>Apresentação do PowerPoint</vt:lpstr>
      <vt:lpstr>Foque na Satisfação do Cliente</vt:lpstr>
      <vt:lpstr>Apresentação do PowerPoint</vt:lpstr>
      <vt:lpstr>Adapte-se às Mudanças </vt:lpstr>
      <vt:lpstr>Apresentação do PowerPoint</vt:lpstr>
      <vt:lpstr>Apresentação do PowerPoint</vt:lpstr>
    </vt:vector>
  </TitlesOfParts>
  <Company>Caixa Economica Federal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 DICAS PRÁTICAS  sobre gerenciamento DE PROJETOS de Tecnologia</dc:title>
  <dc:creator>Thaisa Karine Abintes</dc:creator>
  <cp:lastModifiedBy>Thaisa Karine Abintes</cp:lastModifiedBy>
  <cp:revision>1</cp:revision>
  <dcterms:created xsi:type="dcterms:W3CDTF">2025-01-16T22:14:40Z</dcterms:created>
  <dcterms:modified xsi:type="dcterms:W3CDTF">2025-01-17T00:19:55Z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333b259-87ee-4762-9a8c-7b0d155dd87f_Enabled">
    <vt:lpwstr>true</vt:lpwstr>
  </property>
  <property fmtid="{D5CDD505-2E9C-101B-9397-08002B2CF9AE}" pid="4" name="MSIP_Label_9333b259-87ee-4762-9a8c-7b0d155dd87f_SetDate">
    <vt:lpwstr>2025-01-17T00:19:53Z</vt:lpwstr>
  </property>
  <property fmtid="{D5CDD505-2E9C-101B-9397-08002B2CF9AE}" pid="5" name="MSIP_Label_9333b259-87ee-4762-9a8c-7b0d155dd87f_Method">
    <vt:lpwstr>Privileged</vt:lpwstr>
  </property>
  <property fmtid="{D5CDD505-2E9C-101B-9397-08002B2CF9AE}" pid="6" name="MSIP_Label_9333b259-87ee-4762-9a8c-7b0d155dd87f_Name">
    <vt:lpwstr>_PESSOAL</vt:lpwstr>
  </property>
  <property fmtid="{D5CDD505-2E9C-101B-9397-08002B2CF9AE}" pid="7" name="MSIP_Label_9333b259-87ee-4762-9a8c-7b0d155dd87f_SiteId">
    <vt:lpwstr>ab9bba98-684a-43fb-add8-9c2bebede229</vt:lpwstr>
  </property>
  <property fmtid="{D5CDD505-2E9C-101B-9397-08002B2CF9AE}" pid="8" name="MSIP_Label_9333b259-87ee-4762-9a8c-7b0d155dd87f_ActionId">
    <vt:lpwstr>ff2761cd-fca9-49da-9c7b-84cf1aedd36a</vt:lpwstr>
  </property>
  <property fmtid="{D5CDD505-2E9C-101B-9397-08002B2CF9AE}" pid="9" name="MSIP_Label_9333b259-87ee-4762-9a8c-7b0d155dd87f_ContentBits">
    <vt:lpwstr>1</vt:lpwstr>
  </property>
</Properties>
</file>